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331" r:id="rId3"/>
    <p:sldId id="332" r:id="rId4"/>
    <p:sldId id="333" r:id="rId5"/>
    <p:sldId id="316" r:id="rId6"/>
    <p:sldId id="319" r:id="rId7"/>
    <p:sldId id="260" r:id="rId8"/>
    <p:sldId id="320" r:id="rId9"/>
    <p:sldId id="261" r:id="rId10"/>
    <p:sldId id="317" r:id="rId11"/>
    <p:sldId id="330" r:id="rId12"/>
    <p:sldId id="321" r:id="rId13"/>
    <p:sldId id="299" r:id="rId14"/>
    <p:sldId id="259" r:id="rId15"/>
    <p:sldId id="297" r:id="rId16"/>
    <p:sldId id="279" r:id="rId17"/>
    <p:sldId id="280" r:id="rId18"/>
    <p:sldId id="265" r:id="rId1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81"/>
    <p:restoredTop sz="96281"/>
  </p:normalViewPr>
  <p:slideViewPr>
    <p:cSldViewPr snapToGrid="0">
      <p:cViewPr varScale="1">
        <p:scale>
          <a:sx n="110" d="100"/>
          <a:sy n="110" d="100"/>
        </p:scale>
        <p:origin x="208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EB4EC-7263-AD40-A699-2E9A9E3B7593}" type="datetimeFigureOut">
              <a:rPr lang="en-US" smtClean="0"/>
              <a:t>4/18/24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864025-0A5C-4749-B3A2-4E08467B0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24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2f1c42f578_62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22f1c42f578_6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2f1c42f578_62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22f1c42f578_6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7164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2f1c42f578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g22f1c42f57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54063"/>
            <a:ext cx="6615112" cy="3721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" name="Google Shape;141;g22f1c42f578_0_7:notes"/>
          <p:cNvSpPr txBox="1">
            <a:spLocks noGrp="1"/>
          </p:cNvSpPr>
          <p:nvPr>
            <p:ph type="body" idx="1"/>
          </p:nvPr>
        </p:nvSpPr>
        <p:spPr>
          <a:xfrm>
            <a:off x="679324" y="4714215"/>
            <a:ext cx="5437500" cy="43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It so happens that such workloads occur very often in scientific applications.</a:t>
            </a:r>
            <a:endParaRPr/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GPUs have become really the main source of compute power in big supercomputers.</a:t>
            </a:r>
            <a:endParaRPr/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This is for example the Frontier supercomputer, the fastest supercomputer in the world right now and it contains four GPUs for every CPU.</a:t>
            </a:r>
            <a:endParaRPr/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Even 7 out of 10 systems in the top10 are GPU-based supercomputers. But, there are still quite a lot of scientific applications that are not yet able to run on GPUs.</a:t>
            </a:r>
            <a:endParaRPr/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So the main problem is: how to program these GPUs for things that aren’t computer graphics?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2f1c42f578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g22f1c42f57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54063"/>
            <a:ext cx="6615112" cy="3721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" name="Google Shape;141;g22f1c42f578_0_7:notes"/>
          <p:cNvSpPr txBox="1">
            <a:spLocks noGrp="1"/>
          </p:cNvSpPr>
          <p:nvPr>
            <p:ph type="body" idx="1"/>
          </p:nvPr>
        </p:nvSpPr>
        <p:spPr>
          <a:xfrm>
            <a:off x="679324" y="4714215"/>
            <a:ext cx="5437500" cy="43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It so happens that such workloads occur very often in scientific applications.</a:t>
            </a:r>
            <a:endParaRPr/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GPUs have become really the main source of compute power in big supercomputers.</a:t>
            </a:r>
            <a:endParaRPr/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This is for example the Frontier supercomputer, the fastest supercomputer in the world right now and it contains four GPUs for every CPU.</a:t>
            </a:r>
            <a:endParaRPr/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Even 7 out of 10 systems in the top10 are GPU-based supercomputers. But, there are still quite a lot of scientific applications that are not yet able to run on GPUs.</a:t>
            </a:r>
            <a:endParaRPr/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marL="527685" lvl="1" indent="-30543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Assistant"/>
                <a:ea typeface="Assistant"/>
                <a:cs typeface="Assistant"/>
                <a:sym typeface="Assistant"/>
              </a:rPr>
              <a:t>So the main problem is: how to program these GPUs for things that aren’t computer graphics?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94227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df924151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2df924151a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22df924151a_0_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2df924151a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2df924151a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22df924151a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11fa9ef6aa7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5" name="Google Shape;1445;g11fa9ef6aa7_0_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WL 20210415 Snellius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WL 20210218</a:t>
            </a:r>
            <a:endParaRPr/>
          </a:p>
        </p:txBody>
      </p:sp>
      <p:sp>
        <p:nvSpPr>
          <p:cNvPr id="1446" name="Google Shape;1446;g11fa9ef6aa7_0_4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460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1DA2-5B8E-A7D8-555C-5FE5FCEA23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ABE58-1369-E982-61C0-A146543AE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94E94-2B79-3BE0-BA5D-9B6939FDB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15C44-5C92-5BCA-89B0-67E2ABC81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AFBE0-3A4E-5869-9287-D9FDFEC19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2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0D557-2695-D36D-0C16-C6C774A1A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BD678-E00D-79D7-F335-8A115AEB0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F0E13-7B68-91B7-FF1F-7B2B7D94C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98C4E-D8FC-6558-2808-E61DFCE85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6033B-3AAB-3155-9F48-790FF4280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A7068E-4A26-8AF0-8106-E73B1A45F7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13451B-C795-0B2E-DF94-0F129E4C1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7D4FD-B60D-BB0C-C1C1-6B96D2F28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E6408-EBF5-A640-B7EF-D704F2DBF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10F75-32BF-ADD2-77D4-36073A69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028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No Background">
  <p:cSld name="Title and Content - No Background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 txBox="1">
            <a:spLocks noGrp="1"/>
          </p:cNvSpPr>
          <p:nvPr>
            <p:ph type="title"/>
          </p:nvPr>
        </p:nvSpPr>
        <p:spPr>
          <a:xfrm>
            <a:off x="548775" y="274325"/>
            <a:ext cx="9664800" cy="7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42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42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42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42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42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42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42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42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" name="Google Shape;281;p40"/>
          <p:cNvSpPr txBox="1">
            <a:spLocks noGrp="1"/>
          </p:cNvSpPr>
          <p:nvPr>
            <p:ph type="body" idx="1"/>
          </p:nvPr>
        </p:nvSpPr>
        <p:spPr>
          <a:xfrm>
            <a:off x="548783" y="1179576"/>
            <a:ext cx="11076400" cy="52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marR="0" lvl="0" indent="-482588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02017"/>
              </a:buClr>
              <a:buSzPts val="2100"/>
              <a:buFont typeface="Calibri"/>
              <a:buChar char="•"/>
              <a:defRPr i="0" u="none" strike="noStrike" cap="none">
                <a:solidFill>
                  <a:srgbClr val="802017"/>
                </a:solidFill>
              </a:defRPr>
            </a:lvl1pPr>
            <a:lvl2pPr marL="1219170" marR="0" lvl="1" indent="-4317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431789" algn="l" rtl="0">
              <a:lnSpc>
                <a:spcPct val="150000"/>
              </a:lnSpc>
              <a:spcBef>
                <a:spcPts val="533"/>
              </a:spcBef>
              <a:spcAft>
                <a:spcPts val="0"/>
              </a:spcAft>
              <a:buClr>
                <a:srgbClr val="A72A1E"/>
              </a:buClr>
              <a:buSzPts val="1500"/>
              <a:buFont typeface="Arial"/>
              <a:buChar char="-"/>
              <a:defRPr sz="2000" b="0" i="0" u="none" strike="noStrike" cap="none">
                <a:solidFill>
                  <a:srgbClr val="A72A1E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4317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4317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571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4571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4571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45718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40"/>
          <p:cNvSpPr txBox="1">
            <a:spLocks noGrp="1"/>
          </p:cNvSpPr>
          <p:nvPr>
            <p:ph type="ftr" idx="11"/>
          </p:nvPr>
        </p:nvSpPr>
        <p:spPr>
          <a:xfrm>
            <a:off x="520837" y="6458487"/>
            <a:ext cx="4320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9598"/>
              </a:buClr>
              <a:buSzPts val="800"/>
              <a:buFont typeface="Arial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9pPr>
          </a:lstStyle>
          <a:p>
            <a:endParaRPr/>
          </a:p>
        </p:txBody>
      </p:sp>
      <p:pic>
        <p:nvPicPr>
          <p:cNvPr id="283" name="Google Shape;283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73609" y="167578"/>
            <a:ext cx="2418396" cy="125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0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333" b="0" i="0" u="none" strike="noStrike" cap="none">
                <a:solidFill>
                  <a:srgbClr val="80201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333" b="0" i="0" u="none" strike="noStrike" cap="none">
                <a:solidFill>
                  <a:srgbClr val="802017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333" b="0" i="0" u="none" strike="noStrike" cap="none">
                <a:solidFill>
                  <a:srgbClr val="802017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333" b="0" i="0" u="none" strike="noStrike" cap="none">
                <a:solidFill>
                  <a:srgbClr val="802017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333" b="0" i="0" u="none" strike="noStrike" cap="none">
                <a:solidFill>
                  <a:srgbClr val="802017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333" b="0" i="0" u="none" strike="noStrike" cap="none">
                <a:solidFill>
                  <a:srgbClr val="802017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333" b="0" i="0" u="none" strike="noStrike" cap="none">
                <a:solidFill>
                  <a:srgbClr val="802017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333" b="0" i="0" u="none" strike="noStrike" cap="none">
                <a:solidFill>
                  <a:srgbClr val="802017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333" b="0" i="0" u="none" strike="noStrike" cap="none">
                <a:solidFill>
                  <a:srgbClr val="802017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02587016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(100%)">
  <p:cSld name="TEXT SLIDE (100%)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1"/>
          <p:cNvSpPr/>
          <p:nvPr/>
        </p:nvSpPr>
        <p:spPr>
          <a:xfrm>
            <a:off x="-2507" y="6785941"/>
            <a:ext cx="12192000" cy="769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61"/>
          <p:cNvSpPr txBox="1">
            <a:spLocks noGrp="1"/>
          </p:cNvSpPr>
          <p:nvPr>
            <p:ph type="dt" idx="10"/>
          </p:nvPr>
        </p:nvSpPr>
        <p:spPr>
          <a:xfrm>
            <a:off x="7645707" y="7045418"/>
            <a:ext cx="3140325" cy="216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61"/>
          <p:cNvSpPr txBox="1">
            <a:spLocks noGrp="1"/>
          </p:cNvSpPr>
          <p:nvPr>
            <p:ph type="ftr" idx="11"/>
          </p:nvPr>
        </p:nvSpPr>
        <p:spPr>
          <a:xfrm>
            <a:off x="926910" y="7045418"/>
            <a:ext cx="6718797" cy="216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61"/>
          <p:cNvSpPr txBox="1">
            <a:spLocks noGrp="1"/>
          </p:cNvSpPr>
          <p:nvPr>
            <p:ph type="title"/>
          </p:nvPr>
        </p:nvSpPr>
        <p:spPr>
          <a:xfrm>
            <a:off x="518899" y="272177"/>
            <a:ext cx="11149188" cy="600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61"/>
          <p:cNvSpPr txBox="1">
            <a:spLocks noGrp="1"/>
          </p:cNvSpPr>
          <p:nvPr>
            <p:ph type="body" idx="1"/>
          </p:nvPr>
        </p:nvSpPr>
        <p:spPr>
          <a:xfrm>
            <a:off x="523807" y="1400483"/>
            <a:ext cx="8974163" cy="4456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31789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500"/>
              <a:buFont typeface="Arial"/>
              <a:buChar char="•"/>
              <a:defRPr/>
            </a:lvl1pPr>
            <a:lvl2pPr marL="1219170" lvl="1" indent="-431789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500"/>
              <a:buFont typeface="Arial"/>
              <a:buChar char="•"/>
              <a:defRPr/>
            </a:lvl2pPr>
            <a:lvl3pPr marL="1828754" lvl="2" indent="-431789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/>
            </a:lvl3pPr>
            <a:lvl4pPr marL="2438339" lvl="3" indent="-431789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/>
            </a:lvl4pPr>
            <a:lvl5pPr marL="3047924" lvl="4" indent="-304792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500"/>
              <a:buNone/>
              <a:defRPr/>
            </a:lvl5pPr>
            <a:lvl6pPr marL="3657509" lvl="5" indent="-304792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500"/>
              <a:buNone/>
              <a:defRPr/>
            </a:lvl6pPr>
            <a:lvl7pPr marL="4267093" lvl="6" indent="-431789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500"/>
              <a:buChar char="→"/>
              <a:defRPr/>
            </a:lvl7pPr>
            <a:lvl8pPr marL="4876678" lvl="7" indent="-431789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  <a:defRPr/>
            </a:lvl8pPr>
            <a:lvl9pPr marL="5486263" lvl="8" indent="-431789" algn="l">
              <a:lnSpc>
                <a:spcPct val="100000"/>
              </a:lnSpc>
              <a:spcBef>
                <a:spcPts val="667"/>
              </a:spcBef>
              <a:spcAft>
                <a:spcPts val="667"/>
              </a:spcAft>
              <a:buClr>
                <a:schemeClr val="dk1"/>
              </a:buClr>
              <a:buSzPts val="1500"/>
              <a:buAutoNum type="arabicPeriod"/>
              <a:defRPr/>
            </a:lvl9pPr>
          </a:lstStyle>
          <a:p>
            <a:endParaRPr/>
          </a:p>
        </p:txBody>
      </p:sp>
      <p:sp>
        <p:nvSpPr>
          <p:cNvPr id="410" name="Google Shape;410;p61"/>
          <p:cNvSpPr txBox="1"/>
          <p:nvPr/>
        </p:nvSpPr>
        <p:spPr>
          <a:xfrm>
            <a:off x="5098511" y="-885712"/>
            <a:ext cx="1995007" cy="73284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360000" tIns="180000" rIns="360000" bIns="180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rPr>
              <a:t>TEXT SLIDE (100%)</a:t>
            </a:r>
            <a:endParaRPr sz="1467"/>
          </a:p>
        </p:txBody>
      </p:sp>
      <p:sp>
        <p:nvSpPr>
          <p:cNvPr id="411" name="Google Shape;411;p61"/>
          <p:cNvSpPr txBox="1">
            <a:spLocks noGrp="1"/>
          </p:cNvSpPr>
          <p:nvPr>
            <p:ph type="body" idx="2"/>
          </p:nvPr>
        </p:nvSpPr>
        <p:spPr>
          <a:xfrm>
            <a:off x="9754069" y="0"/>
            <a:ext cx="19190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00"/>
              <a:buFont typeface="Arial"/>
              <a:buNone/>
              <a:defRPr sz="133">
                <a:solidFill>
                  <a:schemeClr val="dk1"/>
                </a:solidFill>
              </a:defRPr>
            </a:lvl1pPr>
            <a:lvl2pPr marL="1219170" lvl="1" indent="-423323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400"/>
              <a:buChar char="•"/>
              <a:defRPr/>
            </a:lvl2pPr>
            <a:lvl3pPr marL="1828754" lvl="2" indent="-423323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304792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400"/>
              <a:buNone/>
              <a:defRPr/>
            </a:lvl5pPr>
            <a:lvl6pPr marL="3657509" lvl="5" indent="-304792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1400"/>
              <a:buNone/>
              <a:defRPr/>
            </a:lvl6pPr>
            <a:lvl7pPr marL="4267093" lvl="6" indent="-423323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Char char="→"/>
              <a:defRPr/>
            </a:lvl7pPr>
            <a:lvl8pPr marL="4876678" lvl="7" indent="-423323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  <a:defRPr/>
            </a:lvl8pPr>
            <a:lvl9pPr marL="5486263" lvl="8" indent="-423323" algn="l">
              <a:lnSpc>
                <a:spcPct val="100000"/>
              </a:lnSpc>
              <a:spcBef>
                <a:spcPts val="667"/>
              </a:spcBef>
              <a:spcAft>
                <a:spcPts val="667"/>
              </a:spcAft>
              <a:buClr>
                <a:schemeClr val="dk1"/>
              </a:buClr>
              <a:buSzPts val="1400"/>
              <a:buAutoNum type="arabicPeriod"/>
              <a:defRPr/>
            </a:lvl9pPr>
          </a:lstStyle>
          <a:p>
            <a:endParaRPr/>
          </a:p>
        </p:txBody>
      </p:sp>
      <p:sp>
        <p:nvSpPr>
          <p:cNvPr id="412" name="Google Shape;412;p61"/>
          <p:cNvSpPr txBox="1">
            <a:spLocks noGrp="1"/>
          </p:cNvSpPr>
          <p:nvPr>
            <p:ph type="sldNum" idx="12"/>
          </p:nvPr>
        </p:nvSpPr>
        <p:spPr>
          <a:xfrm>
            <a:off x="516363" y="6376062"/>
            <a:ext cx="392576" cy="216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16717229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1AEB5-A1B5-24C0-4B19-84230E859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F1343-4050-1333-7062-22204062C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6CAE6-AEA9-9B28-4FAB-A5408D641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849AE-F912-EDC1-F611-585E1F2E0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A6EAA-1CFB-94C8-5280-5551B865A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72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8B8F6-7915-5E23-3455-59E90D7D2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D8F18-1E66-8FBE-0B23-445375899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1E6A5-8FDA-899E-7918-5DD8B9C04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C6CF5-46D0-0FAA-317C-1C56A86B9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61C6C-C40A-2544-4AC0-818104D7F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124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956B0-CB5C-E1D3-9D4F-EDE9E297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B251D-FC15-32C7-100B-BB3F464756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9371E8-FCD2-C1DF-283F-C9AF30021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03C77F-B4AA-DDAC-EA82-71D6C9060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8979DE-6074-8983-E320-E70C647E4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D9E76-FE99-16AA-EF19-1C105850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55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66B0C-AB96-A181-37BF-DDEBF0C20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1B4B5-2E47-C870-DDDE-9353286A9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46C6AB-EDEA-F6EC-327C-6C09585384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900A84-501A-BCA2-60AF-DD7D85E5BE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E1B157-B7AB-2DC5-25F3-3784C47886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5FBBD0-FA08-E5C8-80E9-409D2685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69034D-957F-C57E-4C54-010FA990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E3BADA-2615-9F88-E0A6-7B64B9B23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68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8C2E5-0A3E-5CE7-2A37-61AD858B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6C7664-EAB9-C79A-1F9F-5A211BA99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C2EF36-1316-1FDB-224D-4D37744FB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A128FA-9678-B64E-E844-69DD427FE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14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4A8598-D71C-4EAC-4590-AA47BF7CE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857AB4-BDA8-9188-CC07-D9918E471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7C195-FB1C-4892-6303-71993675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420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3D4FE-55BC-506C-E6E3-0E09C7A8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4031-B583-291E-5C33-C0E4C4AB2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7D31B-C259-63F1-365E-AC63F685E6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93FB7-6D07-84BC-6D14-A30422421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31041-F611-7D10-A35C-AF733BF1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9AFD52-695C-1F5B-335E-B4CC84B82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773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209C-2A08-FAD8-071F-33C928A8A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003A5B-F521-6D6B-30EF-B8C2122391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0390B1-6A4B-46ED-20FE-97F8032BD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B79957-DF32-61D8-B8AB-5520C39F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A806D-03C4-8F02-40BA-4267A669E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0E6CB0-09EB-0580-39E4-077266800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854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58BC50-A179-60B3-A51F-F491FC7E2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0D062-72B0-1A85-F733-07549DAEB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EB9F5-BE3C-67C1-51A8-064E49DCD6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CE263-81D0-9548-A871-CB85E314050A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7AD39-F697-5171-B4E1-E810FC2FCD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C3A6B-BFD3-A077-2FE3-D417E3491A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F0917-339D-B445-9134-4CD16A66E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52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ondemand.snellius.surf.nl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ra-nl/energy-efficient-computing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www.dutchdatacenters.nl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www.dutchdatacenters.nl/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D5224-F3D2-44EC-8C57-CACC12A32C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416" y="1122363"/>
            <a:ext cx="11991584" cy="2387600"/>
          </a:xfrm>
        </p:spPr>
        <p:txBody>
          <a:bodyPr>
            <a:normAutofit/>
          </a:bodyPr>
          <a:lstStyle/>
          <a:p>
            <a:r>
              <a:rPr lang="en-US" dirty="0"/>
              <a:t>Energy Aware Simulations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A0F3E7-1B4D-B631-B45B-D8C224C8FF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Benjamin </a:t>
            </a:r>
            <a:r>
              <a:rPr lang="en-US" dirty="0" err="1"/>
              <a:t>Czaja</a:t>
            </a:r>
            <a:r>
              <a:rPr lang="en-US" dirty="0"/>
              <a:t> </a:t>
            </a:r>
          </a:p>
          <a:p>
            <a:r>
              <a:rPr lang="en-US" dirty="0"/>
              <a:t>HPC Advisor SURF</a:t>
            </a:r>
          </a:p>
          <a:p>
            <a:r>
              <a:rPr lang="en-US" dirty="0"/>
              <a:t>April 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3A8750-8719-04EF-3FC4-9438992E495A}"/>
              </a:ext>
            </a:extLst>
          </p:cNvPr>
          <p:cNvSpPr txBox="1"/>
          <p:nvPr/>
        </p:nvSpPr>
        <p:spPr>
          <a:xfrm>
            <a:off x="3049621" y="3244334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b="0" i="0" u="none" strike="noStrike" dirty="0">
                <a:solidFill>
                  <a:srgbClr val="000000"/>
                </a:solidFill>
                <a:effectLst/>
              </a:rPr>
              <a:t> </a:t>
            </a:r>
            <a:endParaRPr lang="en-US" dirty="0"/>
          </a:p>
        </p:txBody>
      </p:sp>
      <p:pic>
        <p:nvPicPr>
          <p:cNvPr id="4" name="object 2">
            <a:extLst>
              <a:ext uri="{FF2B5EF4-FFF2-40B4-BE49-F238E27FC236}">
                <a16:creationId xmlns:a16="http://schemas.microsoft.com/office/drawing/2014/main" id="{6D091219-020B-E900-4925-1CEA1673081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323688" y="6391378"/>
            <a:ext cx="717803" cy="36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1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2df924151a_0_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Snellius</a:t>
            </a:r>
            <a:r>
              <a:rPr lang="en-US" dirty="0"/>
              <a:t> - Energy usage per partition</a:t>
            </a:r>
            <a:endParaRPr dirty="0"/>
          </a:p>
        </p:txBody>
      </p:sp>
      <p:sp>
        <p:nvSpPr>
          <p:cNvPr id="163" name="Google Shape;163;g22df924151a_0_31"/>
          <p:cNvSpPr txBox="1"/>
          <p:nvPr/>
        </p:nvSpPr>
        <p:spPr>
          <a:xfrm>
            <a:off x="7686300" y="1690825"/>
            <a:ext cx="3362700" cy="5275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sistant"/>
              <a:buChar char="●"/>
            </a:pPr>
            <a:r>
              <a:rPr lang="en-US" sz="24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90% Compute</a:t>
            </a:r>
            <a:endParaRPr sz="24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ssistant"/>
              <a:buChar char="○"/>
            </a:pPr>
            <a:r>
              <a:rPr lang="en-US" sz="20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80% CPU</a:t>
            </a:r>
          </a:p>
          <a:p>
            <a:pPr marL="1371600" lvl="2" indent="-355600">
              <a:lnSpc>
                <a:spcPct val="115000"/>
              </a:lnSpc>
              <a:buClr>
                <a:schemeClr val="dk1"/>
              </a:buClr>
              <a:buSzPts val="2000"/>
              <a:buFont typeface="Assistant"/>
              <a:buChar char="○"/>
            </a:pPr>
            <a:r>
              <a:rPr lang="en-US" sz="20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39% Rome</a:t>
            </a:r>
          </a:p>
          <a:p>
            <a:pPr marL="1371600" lvl="2" indent="-355600">
              <a:lnSpc>
                <a:spcPct val="115000"/>
              </a:lnSpc>
              <a:buClr>
                <a:schemeClr val="dk1"/>
              </a:buClr>
              <a:buSzPts val="2000"/>
              <a:buFont typeface="Assistant"/>
              <a:buChar char="○"/>
            </a:pPr>
            <a:r>
              <a:rPr lang="en-US" sz="20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41% Genoa</a:t>
            </a:r>
            <a:endParaRPr sz="20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ssistant"/>
              <a:buChar char="○"/>
            </a:pPr>
            <a:r>
              <a:rPr lang="en-US" sz="20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7%  </a:t>
            </a:r>
            <a:r>
              <a:rPr lang="en-US" sz="20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Gpu</a:t>
            </a:r>
            <a:endParaRPr sz="20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ssistant"/>
              <a:buChar char="○"/>
            </a:pPr>
            <a:r>
              <a:rPr lang="en-US" sz="20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3%  Fat</a:t>
            </a:r>
            <a:endParaRPr sz="20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sistant"/>
              <a:buChar char="●"/>
            </a:pPr>
            <a:r>
              <a:rPr lang="en-US" sz="24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10% Other</a:t>
            </a:r>
            <a:endParaRPr sz="24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ssistant"/>
              <a:buChar char="○"/>
            </a:pPr>
            <a:r>
              <a:rPr lang="en-US" sz="20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5.0% Storage</a:t>
            </a:r>
            <a:endParaRPr sz="20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ssistant"/>
              <a:buChar char="○"/>
            </a:pPr>
            <a:r>
              <a:rPr lang="en-US" sz="20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2.4% Management</a:t>
            </a:r>
            <a:endParaRPr sz="20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ssistant"/>
              <a:buChar char="○"/>
            </a:pPr>
            <a:r>
              <a:rPr lang="en-US" sz="20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1.5% Cooling</a:t>
            </a:r>
          </a:p>
          <a:p>
            <a:pPr marL="914400" lvl="1" indent="-355600">
              <a:lnSpc>
                <a:spcPct val="115000"/>
              </a:lnSpc>
              <a:buClr>
                <a:schemeClr val="dk1"/>
              </a:buClr>
              <a:buSzPts val="2000"/>
              <a:buFont typeface="Assistant"/>
              <a:buChar char="○"/>
            </a:pPr>
            <a:r>
              <a:rPr lang="en-US" sz="20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1.1% Network</a:t>
            </a: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ssistant"/>
              <a:buChar char="○"/>
            </a:pPr>
            <a:endParaRPr sz="20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64" name="Google Shape;164;g22df924151a_0_31"/>
          <p:cNvPicPr preferRelativeResize="0"/>
          <p:nvPr/>
        </p:nvPicPr>
        <p:blipFill>
          <a:blip r:embed="rId3"/>
          <a:srcRect/>
          <a:stretch/>
        </p:blipFill>
        <p:spPr>
          <a:xfrm>
            <a:off x="-1565722" y="1601400"/>
            <a:ext cx="10283441" cy="560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460;p20">
            <a:extLst>
              <a:ext uri="{FF2B5EF4-FFF2-40B4-BE49-F238E27FC236}">
                <a16:creationId xmlns:a16="http://schemas.microsoft.com/office/drawing/2014/main" id="{019E6715-79C0-1E24-AFEE-980FF93D0DA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9000" y="6286500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32CD5-E6BD-A3FE-9947-9D7E92512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Performance vs Energy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704B611-78A6-6A7E-7F47-34DD1A5F15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-1087985" y="2505075"/>
            <a:ext cx="8653557" cy="4720121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CDAEAE-BE9D-AF84-AB61-818E20A62F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25343" y="1887991"/>
            <a:ext cx="5183188" cy="823912"/>
          </a:xfrm>
        </p:spPr>
        <p:txBody>
          <a:bodyPr>
            <a:noAutofit/>
          </a:bodyPr>
          <a:lstStyle/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Thin</a:t>
            </a:r>
            <a:r>
              <a:rPr lang="en-US" b="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– 269 MWh</a:t>
            </a:r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Fat </a:t>
            </a:r>
            <a:r>
              <a:rPr lang="en-US" b="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    </a:t>
            </a: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– 30 MWh </a:t>
            </a:r>
          </a:p>
          <a:p>
            <a:pPr marL="457200" indent="-3810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GPU </a:t>
            </a:r>
            <a:r>
              <a:rPr lang="en-US" b="0" dirty="0">
                <a:solidFill>
                  <a:prstClr val="black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– 47 MWh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CCDEC1E-B952-5E17-CEB6-FE47B0E7DA2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588620" y="2514600"/>
            <a:ext cx="8653555" cy="472012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9C43A4D-748F-B709-F342-CDA5787FF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31523"/>
            <a:ext cx="5157787" cy="823912"/>
          </a:xfrm>
        </p:spPr>
        <p:txBody>
          <a:bodyPr>
            <a:noAutofit/>
          </a:bodyPr>
          <a:lstStyle/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Thin </a:t>
            </a:r>
            <a:r>
              <a:rPr lang="en-US" b="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(</a:t>
            </a:r>
            <a:r>
              <a:rPr lang="en-US" b="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Rpeak</a:t>
            </a:r>
            <a:r>
              <a:rPr lang="en-US" b="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) </a:t>
            </a: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– 2.86 </a:t>
            </a:r>
            <a:r>
              <a:rPr lang="en-US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PFlops</a:t>
            </a:r>
            <a:endParaRPr lang="en-US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Fat </a:t>
            </a:r>
            <a:r>
              <a:rPr lang="en-US" b="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(</a:t>
            </a:r>
            <a:r>
              <a:rPr lang="en-US" b="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Rpeak</a:t>
            </a:r>
            <a:r>
              <a:rPr lang="en-US" b="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)</a:t>
            </a: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   – 0.38 </a:t>
            </a:r>
            <a:r>
              <a:rPr lang="en-US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PFlops</a:t>
            </a:r>
            <a:endParaRPr lang="en-US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indent="-38100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GPU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"/>
                <a:ea typeface="Assistant"/>
                <a:cs typeface="Assistant"/>
                <a:sym typeface="Assistant"/>
              </a:rPr>
              <a:t>(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"/>
                <a:ea typeface="Assistant"/>
                <a:cs typeface="Assistant"/>
                <a:sym typeface="Assistant"/>
              </a:rPr>
              <a:t>Rpeak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"/>
                <a:ea typeface="Assistant"/>
                <a:cs typeface="Assistant"/>
                <a:sym typeface="Assistant"/>
              </a:rPr>
              <a:t>)</a:t>
            </a:r>
            <a:r>
              <a:rPr lang="en-US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– 6.01 </a:t>
            </a:r>
            <a:r>
              <a:rPr lang="en-US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Pflops</a:t>
            </a:r>
            <a:endParaRPr lang="en-US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3" name="Google Shape;460;p20">
            <a:extLst>
              <a:ext uri="{FF2B5EF4-FFF2-40B4-BE49-F238E27FC236}">
                <a16:creationId xmlns:a16="http://schemas.microsoft.com/office/drawing/2014/main" id="{92CE0A90-09F2-E974-EB29-CE478104C73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9000" y="6286500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5116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32CD5-E6BD-A3FE-9947-9D7E92512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Performance vs Energy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704B611-78A6-6A7E-7F47-34DD1A5F15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-1087985" y="2505075"/>
            <a:ext cx="8653557" cy="4720121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CCDEC1E-B952-5E17-CEB6-FE47B0E7DA2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588620" y="2514600"/>
            <a:ext cx="8653555" cy="472012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9C43A4D-748F-B709-F342-CDA5787FF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681163"/>
            <a:ext cx="12192000" cy="823912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marL="76200" algn="ctr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2400"/>
            </a:pPr>
            <a:r>
              <a:rPr lang="en-US" sz="3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GPU ~ same compute for 1/5 the energy (March 2023)</a:t>
            </a:r>
          </a:p>
        </p:txBody>
      </p:sp>
      <p:pic>
        <p:nvPicPr>
          <p:cNvPr id="13" name="Google Shape;460;p20">
            <a:extLst>
              <a:ext uri="{FF2B5EF4-FFF2-40B4-BE49-F238E27FC236}">
                <a16:creationId xmlns:a16="http://schemas.microsoft.com/office/drawing/2014/main" id="{92CE0A90-09F2-E974-EB29-CE478104C73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9000" y="6286500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707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9" name="Google Shape;1449;p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1" y="718459"/>
            <a:ext cx="10071100" cy="551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0" name="Google Shape;1450;p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833" y="942567"/>
            <a:ext cx="863600" cy="46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51" name="Google Shape;1451;p147"/>
          <p:cNvCxnSpPr>
            <a:stCxn id="1450" idx="2"/>
          </p:cNvCxnSpPr>
          <p:nvPr/>
        </p:nvCxnSpPr>
        <p:spPr>
          <a:xfrm flipH="1">
            <a:off x="1123433" y="1412467"/>
            <a:ext cx="47200" cy="12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452" name="Google Shape;1452;p1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19335" y="2"/>
            <a:ext cx="2172667" cy="124943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07113-5D7A-D6A8-8C27-397377F0FE75}"/>
              </a:ext>
            </a:extLst>
          </p:cNvPr>
          <p:cNvSpPr txBox="1">
            <a:spLocks/>
          </p:cNvSpPr>
          <p:nvPr/>
        </p:nvSpPr>
        <p:spPr>
          <a:xfrm>
            <a:off x="1602433" y="86904"/>
            <a:ext cx="6574536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54000" rIns="0" bIns="0" rtlCol="0" anchor="t" anchorCtr="0">
            <a:normAutofit fontScale="90000" lnSpcReduction="20000"/>
          </a:bodyPr>
          <a:lstStyle>
            <a:lvl1pPr lvl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 dirty="0"/>
              <a:t>Energy Aware Runtime (EAR)</a:t>
            </a:r>
            <a:br>
              <a:rPr lang="en-US" dirty="0"/>
            </a:br>
            <a:r>
              <a:rPr lang="en-US" sz="2200" dirty="0">
                <a:solidFill>
                  <a:srgbClr val="000000"/>
                </a:solidFill>
              </a:rPr>
              <a:t>Energy Aware Runtime (EAR) package provides an energy management framework for super computers. </a:t>
            </a:r>
            <a:br>
              <a:rPr lang="en-US" dirty="0">
                <a:solidFill>
                  <a:srgbClr val="000000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244382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B51C9-DB39-D099-B666-125B5EAA4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74536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Energy Aware Runtime (EAR)</a:t>
            </a:r>
            <a:br>
              <a:rPr lang="en-US" dirty="0"/>
            </a:b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Energy Aware Runtime (EAR) package provides an energy management framework for super computers. </a:t>
            </a:r>
            <a:br>
              <a:rPr lang="en-US" b="0" i="0" u="none" strike="noStrike" dirty="0">
                <a:solidFill>
                  <a:srgbClr val="000000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21845-B473-C403-0316-48DCEA287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408" y="1825624"/>
            <a:ext cx="6738970" cy="5032375"/>
          </a:xfrm>
        </p:spPr>
        <p:txBody>
          <a:bodyPr>
            <a:normAutofit fontScale="92500" lnSpcReduction="10000"/>
          </a:bodyPr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EAR Node Manager (EARD) “</a:t>
            </a:r>
            <a:r>
              <a:rPr lang="en-US" b="1" dirty="0">
                <a:solidFill>
                  <a:srgbClr val="000000"/>
                </a:solidFill>
              </a:rPr>
              <a:t>Daemon”</a:t>
            </a:r>
          </a:p>
          <a:p>
            <a:pPr lvl="1"/>
            <a:r>
              <a:rPr lang="en-US" dirty="0">
                <a:solidFill>
                  <a:srgbClr val="303030"/>
                </a:solidFill>
              </a:rPr>
              <a:t>E</a:t>
            </a:r>
            <a:r>
              <a:rPr lang="en-US" b="0" i="0" u="none" strike="noStrike" dirty="0">
                <a:solidFill>
                  <a:srgbClr val="303030"/>
                </a:solidFill>
                <a:effectLst/>
              </a:rPr>
              <a:t>nergy metrics via the RAPL (Running Average Power Limit) function</a:t>
            </a:r>
          </a:p>
          <a:p>
            <a:pPr lvl="1"/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Global energy limits or just offer global cluster monitoring</a:t>
            </a:r>
            <a:endParaRPr lang="en-US" b="1" dirty="0">
              <a:solidFill>
                <a:srgbClr val="000000"/>
              </a:solidFill>
            </a:endParaRPr>
          </a:p>
          <a:p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EARL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is a library that is loaded next to the application 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ffers application metrics monitoring 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C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an select the frequencies based on the application behavior on the fly. 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I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ntegrated with SLURM on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Snellius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-webkit-standard"/>
              </a:rPr>
              <a:t>I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ntercepts the MPI symbols through the PMPI interface to provide “traces” of MPI applications.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5D6FCC-4AEF-77C2-DA31-B07BE6BFD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170" y="435279"/>
            <a:ext cx="4300345" cy="11852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E4CC8C-A41C-E248-607B-27FF5830E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" r="-404"/>
          <a:stretch/>
        </p:blipFill>
        <p:spPr>
          <a:xfrm>
            <a:off x="6914355" y="1825626"/>
            <a:ext cx="5277646" cy="3892422"/>
          </a:xfrm>
          <a:prstGeom prst="rect">
            <a:avLst/>
          </a:prstGeom>
        </p:spPr>
      </p:pic>
      <p:pic>
        <p:nvPicPr>
          <p:cNvPr id="4" name="Google Shape;460;p20">
            <a:extLst>
              <a:ext uri="{FF2B5EF4-FFF2-40B4-BE49-F238E27FC236}">
                <a16:creationId xmlns:a16="http://schemas.microsoft.com/office/drawing/2014/main" id="{6851EA1D-1191-219D-B09A-4B1D26C8285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9000" y="6286500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2671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B51C9-DB39-D099-B666-125B5EAA4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74536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Energy Aware Runtime (EAR)</a:t>
            </a:r>
            <a:br>
              <a:rPr lang="en-US" dirty="0"/>
            </a:b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Energy Aware Runtime (EAR) package provides an energy management framework for super computers. </a:t>
            </a:r>
            <a:br>
              <a:rPr lang="en-US" b="0" i="0" u="none" strike="noStrike" dirty="0">
                <a:solidFill>
                  <a:srgbClr val="000000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21845-B473-C403-0316-48DCEA287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408" y="1825624"/>
            <a:ext cx="6738970" cy="5032375"/>
          </a:xfrm>
        </p:spPr>
        <p:txBody>
          <a:bodyPr>
            <a:normAutofit fontScale="92500" lnSpcReduction="10000"/>
          </a:bodyPr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EAR Node Manager (EARD) “</a:t>
            </a:r>
            <a:r>
              <a:rPr lang="en-US" b="1" dirty="0">
                <a:solidFill>
                  <a:srgbClr val="000000"/>
                </a:solidFill>
              </a:rPr>
              <a:t>Daemon”</a:t>
            </a:r>
          </a:p>
          <a:p>
            <a:pPr lvl="1"/>
            <a:r>
              <a:rPr lang="en-US" dirty="0">
                <a:solidFill>
                  <a:srgbClr val="303030"/>
                </a:solidFill>
              </a:rPr>
              <a:t>E</a:t>
            </a:r>
            <a:r>
              <a:rPr lang="en-US" b="0" i="0" u="none" strike="noStrike" dirty="0">
                <a:solidFill>
                  <a:srgbClr val="303030"/>
                </a:solidFill>
                <a:effectLst/>
              </a:rPr>
              <a:t>nergy metrics via the RAPL (Running Average Power Limit) function</a:t>
            </a:r>
          </a:p>
          <a:p>
            <a:pPr lvl="1"/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Global energy limits or just offer global cluster monitoring</a:t>
            </a:r>
            <a:endParaRPr lang="en-US" b="1" dirty="0">
              <a:solidFill>
                <a:srgbClr val="000000"/>
              </a:solidFill>
            </a:endParaRPr>
          </a:p>
          <a:p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EARL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is a library that is loaded next to the application 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ffers application metrics monitoring 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C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an select the frequencies based on the application behavior on the fly. 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I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ntegrated with SLURM on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Snellius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-webkit-standard"/>
              </a:rPr>
              <a:t>I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ntercepts the MPI symbols through the PMPI interface to provide “traces” of MPI applications.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5D6FCC-4AEF-77C2-DA31-B07BE6BFD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170" y="435279"/>
            <a:ext cx="4300345" cy="11852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E4CC8C-A41C-E248-607B-27FF5830EC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" r="-404"/>
          <a:stretch/>
        </p:blipFill>
        <p:spPr>
          <a:xfrm>
            <a:off x="6914355" y="1825626"/>
            <a:ext cx="5277646" cy="389242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7B93F4F-D934-DB76-440E-3B0C56B92829}"/>
              </a:ext>
            </a:extLst>
          </p:cNvPr>
          <p:cNvSpPr/>
          <p:nvPr/>
        </p:nvSpPr>
        <p:spPr>
          <a:xfrm>
            <a:off x="6693408" y="3194304"/>
            <a:ext cx="5376672" cy="829056"/>
          </a:xfrm>
          <a:prstGeom prst="rect">
            <a:avLst/>
          </a:prstGeom>
          <a:noFill/>
          <a:ln w="920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oogle Shape;460;p20">
            <a:extLst>
              <a:ext uri="{FF2B5EF4-FFF2-40B4-BE49-F238E27FC236}">
                <a16:creationId xmlns:a16="http://schemas.microsoft.com/office/drawing/2014/main" id="{70A09024-D662-FBE7-EF74-E56DAF6A10B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9000" y="6286500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8920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B0C9A2-FC81-E85B-E6F6-3E369D5CE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05" t="1" r="49176" b="73342"/>
          <a:stretch/>
        </p:blipFill>
        <p:spPr>
          <a:xfrm>
            <a:off x="0" y="1202952"/>
            <a:ext cx="6196519" cy="424687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71666C-A602-8210-4497-F02E8834D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Palabos</a:t>
            </a:r>
            <a:r>
              <a:rPr lang="en-US" dirty="0"/>
              <a:t>: Lattice-Boltzmann Solver</a:t>
            </a:r>
            <a:br>
              <a:rPr lang="en-US" dirty="0"/>
            </a:br>
            <a:r>
              <a:rPr lang="en-US" sz="2400" dirty="0"/>
              <a:t>Strong Scaling Benchmark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80A7FB-04B0-C5E6-B10B-4E261DB69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9742" y="5797423"/>
            <a:ext cx="1092200" cy="1079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4C9DDC-ED88-1B30-CB78-CFC4C5C66C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801" b="22097"/>
          <a:stretch/>
        </p:blipFill>
        <p:spPr>
          <a:xfrm>
            <a:off x="6464808" y="3803904"/>
            <a:ext cx="5154168" cy="1854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228B9D-D742-0700-450D-EB4B1A7325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0048" y="5728230"/>
            <a:ext cx="1901952" cy="11297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E352F7-6C7B-5311-C6B0-33F4693A7F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4920" y="1318872"/>
            <a:ext cx="6377080" cy="16746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0FF075-B1F1-91A6-0DB9-9C103D968571}"/>
              </a:ext>
            </a:extLst>
          </p:cNvPr>
          <p:cNvSpPr txBox="1"/>
          <p:nvPr/>
        </p:nvSpPr>
        <p:spPr>
          <a:xfrm>
            <a:off x="6071284" y="2934918"/>
            <a:ext cx="586435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J. </a:t>
            </a:r>
            <a:r>
              <a:rPr lang="en-US" sz="1000" dirty="0" err="1"/>
              <a:t>Latt</a:t>
            </a:r>
            <a:r>
              <a:rPr lang="en-US" sz="1000" dirty="0"/>
              <a:t>, O. </a:t>
            </a:r>
            <a:r>
              <a:rPr lang="en-US" sz="1000" dirty="0" err="1"/>
              <a:t>Malaspinas</a:t>
            </a:r>
            <a:r>
              <a:rPr lang="en-US" sz="1000" dirty="0"/>
              <a:t>, D. </a:t>
            </a:r>
            <a:r>
              <a:rPr lang="en-US" sz="1000" dirty="0" err="1"/>
              <a:t>Kontaxakis</a:t>
            </a:r>
            <a:r>
              <a:rPr lang="en-US" sz="1000" dirty="0"/>
              <a:t> et al. / Computers and Mathematics with Applications 81 (2021) 334–350</a:t>
            </a:r>
          </a:p>
        </p:txBody>
      </p:sp>
      <p:pic>
        <p:nvPicPr>
          <p:cNvPr id="4" name="Google Shape;460;p20">
            <a:extLst>
              <a:ext uri="{FF2B5EF4-FFF2-40B4-BE49-F238E27FC236}">
                <a16:creationId xmlns:a16="http://schemas.microsoft.com/office/drawing/2014/main" id="{7DBFDF2B-CEB5-C379-B6B2-D64BD71AC1EF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6207125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56911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B0C9A2-FC81-E85B-E6F6-3E369D5CE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t="1" r="1" b="73342"/>
          <a:stretch/>
        </p:blipFill>
        <p:spPr>
          <a:xfrm>
            <a:off x="0" y="1202953"/>
            <a:ext cx="12192000" cy="406264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71666C-A602-8210-4497-F02E8834D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Palabos</a:t>
            </a:r>
            <a:r>
              <a:rPr lang="en-US" dirty="0"/>
              <a:t>: Lattice-Boltzmann Solver</a:t>
            </a:r>
            <a:br>
              <a:rPr lang="en-US" dirty="0"/>
            </a:br>
            <a:r>
              <a:rPr lang="en-US" sz="2400" dirty="0"/>
              <a:t>Strong Scaling Benchmark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EF28398E-862A-78E7-E1BD-11293ECD0126}"/>
              </a:ext>
            </a:extLst>
          </p:cNvPr>
          <p:cNvSpPr txBox="1">
            <a:spLocks/>
          </p:cNvSpPr>
          <p:nvPr/>
        </p:nvSpPr>
        <p:spPr>
          <a:xfrm>
            <a:off x="1036163" y="5265599"/>
            <a:ext cx="9339229" cy="1504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An average electric car consumes about 0.2 kwh/km </a:t>
            </a:r>
          </a:p>
          <a:p>
            <a:r>
              <a:rPr lang="en-US" sz="2400" dirty="0"/>
              <a:t>495 node case (which ran for 9 minutes) just drove a car to Leeuwarden (149km from SP)!</a:t>
            </a:r>
          </a:p>
        </p:txBody>
      </p:sp>
      <p:pic>
        <p:nvPicPr>
          <p:cNvPr id="3" name="Google Shape;460;p20">
            <a:extLst>
              <a:ext uri="{FF2B5EF4-FFF2-40B4-BE49-F238E27FC236}">
                <a16:creationId xmlns:a16="http://schemas.microsoft.com/office/drawing/2014/main" id="{4274A561-2103-A0BF-010A-3C0486C9F07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9000" y="6286500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7134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1666C-A602-8210-4497-F02E8834D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Palabos</a:t>
            </a:r>
            <a:r>
              <a:rPr lang="en-US" dirty="0"/>
              <a:t>:</a:t>
            </a:r>
            <a:br>
              <a:rPr lang="en-US" dirty="0"/>
            </a:br>
            <a:r>
              <a:rPr lang="en-US" sz="2400" dirty="0"/>
              <a:t>Strong Scaling Benchmark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AC55AFD-0D65-4436-3B8F-3E99FCFAF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609" b="4866"/>
          <a:stretch/>
        </p:blipFill>
        <p:spPr>
          <a:xfrm>
            <a:off x="5030782" y="0"/>
            <a:ext cx="6953954" cy="6876486"/>
          </a:xfr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B435F1-F100-B954-9469-781B80842677}"/>
              </a:ext>
            </a:extLst>
          </p:cNvPr>
          <p:cNvSpPr txBox="1">
            <a:spLocks/>
          </p:cNvSpPr>
          <p:nvPr/>
        </p:nvSpPr>
        <p:spPr>
          <a:xfrm>
            <a:off x="207264" y="1825624"/>
            <a:ext cx="5023103" cy="49043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Per-node, Per-iteration ”traces”</a:t>
            </a:r>
          </a:p>
          <a:p>
            <a:endParaRPr lang="en-US" sz="24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Node Power </a:t>
            </a:r>
          </a:p>
          <a:p>
            <a:r>
              <a:rPr lang="en-US" sz="2000" dirty="0"/>
              <a:t>Avg CPU Freq (node)</a:t>
            </a:r>
          </a:p>
          <a:p>
            <a:r>
              <a:rPr lang="en-US" sz="2000" dirty="0"/>
              <a:t>Main memory BW (GB/s)</a:t>
            </a:r>
          </a:p>
          <a:p>
            <a:r>
              <a:rPr lang="en-US" sz="2000" dirty="0"/>
              <a:t>CPI (Cycles per instruction)</a:t>
            </a:r>
          </a:p>
          <a:p>
            <a:r>
              <a:rPr lang="en-US" sz="2000" dirty="0"/>
              <a:t>MPI% (percentage spent in MPI calls)</a:t>
            </a:r>
          </a:p>
          <a:p>
            <a:r>
              <a:rPr lang="en-US" sz="2000" dirty="0"/>
              <a:t>I/O (network communication)</a:t>
            </a:r>
          </a:p>
        </p:txBody>
      </p:sp>
    </p:spTree>
    <p:extLst>
      <p:ext uri="{BB962C8B-B14F-4D97-AF65-F5344CB8AC3E}">
        <p14:creationId xmlns:p14="http://schemas.microsoft.com/office/powerpoint/2010/main" val="3487738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73FBE-9205-F70B-2A1F-4E7FBF400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07" y="1765662"/>
            <a:ext cx="11909385" cy="2551695"/>
          </a:xfrm>
        </p:spPr>
        <p:txBody>
          <a:bodyPr>
            <a:normAutofit/>
          </a:bodyPr>
          <a:lstStyle/>
          <a:p>
            <a:r>
              <a:rPr lang="en-US" sz="6600" b="0" i="0" u="none" strike="noStrike" dirty="0">
                <a:effectLst/>
                <a:latin typeface="Inter"/>
                <a:hlinkClick r:id="rId2"/>
              </a:rPr>
              <a:t>https://ondemand.snellius.surf.nl/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95390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91FD6-0E9C-C24F-C480-4FD4361F1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581" y="2552740"/>
            <a:ext cx="11488838" cy="1325563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hlinkClick r:id="rId2"/>
              </a:rPr>
              <a:t>https://github.com/sara-nl/energy-efficient-computing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login: scur0311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Reservation:</a:t>
            </a:r>
            <a:br>
              <a:rPr lang="en-US" sz="4000" dirty="0"/>
            </a:br>
            <a:r>
              <a:rPr lang="en-US" sz="4000" dirty="0"/>
              <a:t>jupyterhub_course_jhssrf009_2024-04-18</a:t>
            </a:r>
          </a:p>
        </p:txBody>
      </p:sp>
    </p:spTree>
    <p:extLst>
      <p:ext uri="{BB962C8B-B14F-4D97-AF65-F5344CB8AC3E}">
        <p14:creationId xmlns:p14="http://schemas.microsoft.com/office/powerpoint/2010/main" val="1581584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C53B27-1174-BC6B-89D7-5F5D527C0EAA}"/>
              </a:ext>
            </a:extLst>
          </p:cNvPr>
          <p:cNvSpPr txBox="1"/>
          <p:nvPr/>
        </p:nvSpPr>
        <p:spPr>
          <a:xfrm>
            <a:off x="3049929" y="3247227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scur0311</a:t>
            </a:r>
          </a:p>
        </p:txBody>
      </p:sp>
    </p:spTree>
    <p:extLst>
      <p:ext uri="{BB962C8B-B14F-4D97-AF65-F5344CB8AC3E}">
        <p14:creationId xmlns:p14="http://schemas.microsoft.com/office/powerpoint/2010/main" val="2608375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2f1c42f578_62_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ICT/Data center energy forecast</a:t>
            </a:r>
            <a:endParaRPr/>
          </a:p>
        </p:txBody>
      </p:sp>
      <p:pic>
        <p:nvPicPr>
          <p:cNvPr id="135" name="Google Shape;135;g22f1c42f578_62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1150" y="1462538"/>
            <a:ext cx="6180844" cy="486250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2f1c42f578_62_43"/>
          <p:cNvSpPr txBox="1"/>
          <p:nvPr/>
        </p:nvSpPr>
        <p:spPr>
          <a:xfrm>
            <a:off x="695975" y="1533075"/>
            <a:ext cx="5211600" cy="2886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●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Data </a:t>
            </a:r>
            <a:r>
              <a:rPr lang="en-US" sz="16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centre</a:t>
            </a: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energy usage: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~ 200 </a:t>
            </a:r>
            <a:r>
              <a:rPr lang="en-US" sz="16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TWh</a:t>
            </a: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for data </a:t>
            </a:r>
            <a:r>
              <a:rPr lang="en-US" sz="16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centres</a:t>
            </a: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in 2018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~ 3000 </a:t>
            </a:r>
            <a:r>
              <a:rPr lang="en-US" sz="16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TWh</a:t>
            </a: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in 2030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●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Dutch Data Center Usage (2019)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1300 MW installed capacity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0.3 % electricity usage of the Netherlands (CBS)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3x as much power than the NS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37" name="Google Shape;137;g22f1c42f578_62_43"/>
          <p:cNvSpPr txBox="1"/>
          <p:nvPr/>
        </p:nvSpPr>
        <p:spPr>
          <a:xfrm>
            <a:off x="0" y="6147125"/>
            <a:ext cx="9280200" cy="9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800"/>
              <a:buFont typeface="Assistant"/>
              <a:buChar char="●"/>
            </a:pPr>
            <a:r>
              <a:rPr lang="en-US" sz="800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Jones, Nicola. "How to stop data centres from gobbling up the world’s electricity." </a:t>
            </a:r>
            <a:r>
              <a:rPr lang="en-US" sz="800" i="1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Nature</a:t>
            </a:r>
            <a:r>
              <a:rPr lang="en-US" sz="800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 561.7722 (2018): 163-166.</a:t>
            </a:r>
            <a:endParaRPr sz="800">
              <a:solidFill>
                <a:srgbClr val="22222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800"/>
              <a:buFont typeface="Assistant"/>
              <a:buChar char="●"/>
            </a:pPr>
            <a:r>
              <a:rPr lang="en-US" sz="800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Andrae, Anders SG, and Tomas Edler. "On global electricity usage of communication technology: trends to 2030." </a:t>
            </a:r>
            <a:r>
              <a:rPr lang="en-US" sz="800" i="1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Challenges</a:t>
            </a:r>
            <a:r>
              <a:rPr lang="en-US" sz="800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 6.1 (2015): 117-157.</a:t>
            </a:r>
            <a:endParaRPr sz="800">
              <a:solidFill>
                <a:srgbClr val="22222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Assistant"/>
              <a:buChar char="●"/>
            </a:pPr>
            <a:r>
              <a:rPr lang="en-US" sz="800">
                <a:solidFill>
                  <a:srgbClr val="2A2E38"/>
                </a:solidFill>
                <a:latin typeface="Assistant"/>
                <a:ea typeface="Assistant"/>
                <a:cs typeface="Assistant"/>
                <a:sym typeface="Assistant"/>
              </a:rPr>
              <a:t>Bakkeren, Hanno. "Datacenters verbruiken drie keer zoveel stroom als de NS". NRC, 14 May 2019</a:t>
            </a:r>
            <a:endParaRPr sz="800">
              <a:solidFill>
                <a:srgbClr val="2A2E3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A2E38"/>
              </a:buClr>
              <a:buSzPts val="800"/>
              <a:buFont typeface="Roboto"/>
              <a:buChar char="●"/>
            </a:pPr>
            <a:r>
              <a:rPr lang="en-US" sz="800">
                <a:solidFill>
                  <a:srgbClr val="2A2E38"/>
                </a:solidFill>
                <a:latin typeface="Assistant"/>
                <a:ea typeface="Assistant"/>
                <a:cs typeface="Assistant"/>
                <a:sym typeface="Assistant"/>
              </a:rPr>
              <a:t>State of the Dutch Data Centers, The Dutch Data Center Report, 2022, </a:t>
            </a:r>
            <a:r>
              <a:rPr lang="en-US" sz="800" u="sng">
                <a:solidFill>
                  <a:schemeClr val="hlink"/>
                </a:solidFill>
                <a:latin typeface="Assistant"/>
                <a:ea typeface="Assistant"/>
                <a:cs typeface="Assistant"/>
                <a:sym typeface="Assistant"/>
                <a:hlinkClick r:id="rId4"/>
              </a:rPr>
              <a:t>https://www.dutchdatacenters.nl/</a:t>
            </a:r>
            <a:endParaRPr sz="8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2" name="Google Shape;460;p20">
            <a:extLst>
              <a:ext uri="{FF2B5EF4-FFF2-40B4-BE49-F238E27FC236}">
                <a16:creationId xmlns:a16="http://schemas.microsoft.com/office/drawing/2014/main" id="{BC3148E2-76CC-79C9-8CE7-29A414E3EFF4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49000" y="6286500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g22f1c42f578_62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59995"/>
            <a:ext cx="6011149" cy="162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22f1c42f578_62_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ICT/Data center energy forecast</a:t>
            </a:r>
            <a:endParaRPr/>
          </a:p>
        </p:txBody>
      </p:sp>
      <p:pic>
        <p:nvPicPr>
          <p:cNvPr id="135" name="Google Shape;135;g22f1c42f578_62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1150" y="1462538"/>
            <a:ext cx="6180844" cy="486250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2f1c42f578_62_43"/>
          <p:cNvSpPr txBox="1"/>
          <p:nvPr/>
        </p:nvSpPr>
        <p:spPr>
          <a:xfrm>
            <a:off x="695975" y="1533075"/>
            <a:ext cx="5211600" cy="3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●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Data </a:t>
            </a:r>
            <a:r>
              <a:rPr lang="en-US" sz="16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centre</a:t>
            </a: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energy usage: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~ 200 </a:t>
            </a:r>
            <a:r>
              <a:rPr lang="en-US" sz="16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TWh</a:t>
            </a: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for data </a:t>
            </a:r>
            <a:r>
              <a:rPr lang="en-US" sz="16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centres</a:t>
            </a: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in 2018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~ 3000 </a:t>
            </a:r>
            <a:r>
              <a:rPr lang="en-US" sz="16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TWh</a:t>
            </a: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in 2030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●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Dutch Data Center Usage (2019)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1300 MW installed capacity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0.3 % electricity usage of the Netherlands (CBS)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3x as much power than the NS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●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Dutch Data center energy consumption (2022)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sistant"/>
              <a:buChar char="○"/>
            </a:pPr>
            <a:r>
              <a:rPr lang="en-US" sz="16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90% of all energy consumed by colocation data centers is green.</a:t>
            </a: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37" name="Google Shape;137;g22f1c42f578_62_43"/>
          <p:cNvSpPr txBox="1"/>
          <p:nvPr/>
        </p:nvSpPr>
        <p:spPr>
          <a:xfrm>
            <a:off x="0" y="6147125"/>
            <a:ext cx="9280200" cy="9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800"/>
              <a:buFont typeface="Assistant"/>
              <a:buChar char="●"/>
            </a:pPr>
            <a:r>
              <a:rPr lang="en-US" sz="800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Jones, Nicola. "How to stop data centres from gobbling up the world’s electricity." </a:t>
            </a:r>
            <a:r>
              <a:rPr lang="en-US" sz="800" i="1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Nature</a:t>
            </a:r>
            <a:r>
              <a:rPr lang="en-US" sz="800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 561.7722 (2018): 163-166.</a:t>
            </a:r>
            <a:endParaRPr sz="800">
              <a:solidFill>
                <a:srgbClr val="22222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800"/>
              <a:buFont typeface="Assistant"/>
              <a:buChar char="●"/>
            </a:pPr>
            <a:r>
              <a:rPr lang="en-US" sz="800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Andrae, Anders SG, and Tomas Edler. "On global electricity usage of communication technology: trends to 2030." </a:t>
            </a:r>
            <a:r>
              <a:rPr lang="en-US" sz="800" i="1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Challenges</a:t>
            </a:r>
            <a:r>
              <a:rPr lang="en-US" sz="800">
                <a:solidFill>
                  <a:srgbClr val="222222"/>
                </a:solidFill>
                <a:latin typeface="Assistant"/>
                <a:ea typeface="Assistant"/>
                <a:cs typeface="Assistant"/>
                <a:sym typeface="Assistant"/>
              </a:rPr>
              <a:t> 6.1 (2015): 117-157.</a:t>
            </a:r>
            <a:endParaRPr sz="800">
              <a:solidFill>
                <a:srgbClr val="222222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Assistant"/>
              <a:buChar char="●"/>
            </a:pPr>
            <a:r>
              <a:rPr lang="en-US" sz="800">
                <a:solidFill>
                  <a:srgbClr val="2A2E38"/>
                </a:solidFill>
                <a:latin typeface="Assistant"/>
                <a:ea typeface="Assistant"/>
                <a:cs typeface="Assistant"/>
                <a:sym typeface="Assistant"/>
              </a:rPr>
              <a:t>Bakkeren, Hanno. "Datacenters verbruiken drie keer zoveel stroom als de NS". NRC, 14 May 2019</a:t>
            </a:r>
            <a:endParaRPr sz="800">
              <a:solidFill>
                <a:srgbClr val="2A2E38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A2E38"/>
              </a:buClr>
              <a:buSzPts val="800"/>
              <a:buFont typeface="Roboto"/>
              <a:buChar char="●"/>
            </a:pPr>
            <a:r>
              <a:rPr lang="en-US" sz="800">
                <a:solidFill>
                  <a:srgbClr val="2A2E38"/>
                </a:solidFill>
                <a:latin typeface="Assistant"/>
                <a:ea typeface="Assistant"/>
                <a:cs typeface="Assistant"/>
                <a:sym typeface="Assistant"/>
              </a:rPr>
              <a:t>State of the Dutch Data Centers, The Dutch Data Center Report, 2022, </a:t>
            </a:r>
            <a:r>
              <a:rPr lang="en-US" sz="800" u="sng">
                <a:solidFill>
                  <a:schemeClr val="hlink"/>
                </a:solidFill>
                <a:latin typeface="Assistant"/>
                <a:ea typeface="Assistant"/>
                <a:cs typeface="Assistant"/>
                <a:sym typeface="Assistant"/>
                <a:hlinkClick r:id="rId5"/>
              </a:rPr>
              <a:t>https://www.dutchdatacenters.nl/</a:t>
            </a:r>
            <a:endParaRPr sz="8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2" name="Google Shape;460;p20">
            <a:extLst>
              <a:ext uri="{FF2B5EF4-FFF2-40B4-BE49-F238E27FC236}">
                <a16:creationId xmlns:a16="http://schemas.microsoft.com/office/drawing/2014/main" id="{54F5161F-7530-5E3B-E0E4-7D64F3F7BAE0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049000" y="6286500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953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f1c42f578_0_7"/>
          <p:cNvSpPr/>
          <p:nvPr/>
        </p:nvSpPr>
        <p:spPr>
          <a:xfrm>
            <a:off x="3049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</a:pPr>
            <a:endParaRPr sz="1800" b="0" i="0" u="none" strike="noStrike" cap="none">
              <a:solidFill>
                <a:srgbClr val="FFFFFF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44" name="Google Shape;144;g22f1c42f578_0_7"/>
          <p:cNvPicPr preferRelativeResize="0"/>
          <p:nvPr/>
        </p:nvPicPr>
        <p:blipFill rotWithShape="1">
          <a:blip r:embed="rId3">
            <a:alphaModFix/>
          </a:blip>
          <a:srcRect l="2507" r="2507"/>
          <a:stretch/>
        </p:blipFill>
        <p:spPr>
          <a:xfrm>
            <a:off x="2522356" y="10"/>
            <a:ext cx="9669647" cy="6857992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22f1c42f578_0_7"/>
          <p:cNvSpPr/>
          <p:nvPr/>
        </p:nvSpPr>
        <p:spPr>
          <a:xfrm>
            <a:off x="-1" y="0"/>
            <a:ext cx="7390200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6862"/>
                </a:srgbClr>
              </a:gs>
              <a:gs pos="48000">
                <a:schemeClr val="lt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</a:pPr>
            <a:endParaRPr sz="1800" b="0" i="0" u="none" strike="noStrike" cap="none">
              <a:solidFill>
                <a:srgbClr val="FFFFFF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46" name="Google Shape;146;g22f1c42f578_0_7"/>
          <p:cNvSpPr txBox="1">
            <a:spLocks noGrp="1"/>
          </p:cNvSpPr>
          <p:nvPr>
            <p:ph type="title"/>
          </p:nvPr>
        </p:nvSpPr>
        <p:spPr>
          <a:xfrm>
            <a:off x="248310" y="-15562"/>
            <a:ext cx="5603850" cy="18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Nunito"/>
              <a:buNone/>
            </a:pPr>
            <a:r>
              <a:rPr lang="en-US" sz="3100" b="1" dirty="0" err="1"/>
              <a:t>Snellius</a:t>
            </a:r>
            <a:r>
              <a:rPr lang="en-US" sz="3100" b="1" dirty="0"/>
              <a:t> - Dutch National supercomputer</a:t>
            </a:r>
            <a:endParaRPr b="1" dirty="0"/>
          </a:p>
        </p:txBody>
      </p:sp>
      <p:sp>
        <p:nvSpPr>
          <p:cNvPr id="147" name="Google Shape;147;g22f1c42f578_0_7"/>
          <p:cNvSpPr txBox="1">
            <a:spLocks noGrp="1"/>
          </p:cNvSpPr>
          <p:nvPr>
            <p:ph type="body" idx="1"/>
          </p:nvPr>
        </p:nvSpPr>
        <p:spPr>
          <a:xfrm>
            <a:off x="355875" y="1922136"/>
            <a:ext cx="4917300" cy="3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000" dirty="0">
                <a:latin typeface="Assistant"/>
                <a:ea typeface="Assistant"/>
                <a:cs typeface="Assistant"/>
                <a:sym typeface="Assistant"/>
              </a:rPr>
              <a:t>#254 (</a:t>
            </a:r>
            <a:r>
              <a:rPr lang="en-US" sz="2000" dirty="0"/>
              <a:t>Phase 1 GPU)</a:t>
            </a:r>
            <a:r>
              <a:rPr lang="en-US" sz="2000" dirty="0">
                <a:latin typeface="Assistant"/>
                <a:ea typeface="Assistant"/>
                <a:cs typeface="Assistant"/>
                <a:sym typeface="Assistant"/>
              </a:rPr>
              <a:t> in TOP500 list (Nov 2022)</a:t>
            </a:r>
            <a:endParaRPr dirty="0"/>
          </a:p>
          <a:p>
            <a:pPr marL="302895" indent="-285750">
              <a:lnSpc>
                <a:spcPct val="100000"/>
              </a:lnSpc>
              <a:buClr>
                <a:schemeClr val="dk1"/>
              </a:buClr>
              <a:buSzPct val="100000"/>
            </a:pPr>
            <a:r>
              <a:rPr lang="en-US" sz="1800" dirty="0">
                <a:latin typeface="Assistant"/>
                <a:ea typeface="Assistant"/>
                <a:cs typeface="Assistant"/>
                <a:sym typeface="Assistant"/>
              </a:rPr>
              <a:t>#</a:t>
            </a:r>
            <a:r>
              <a:rPr lang="en-US" sz="1800" dirty="0"/>
              <a:t>36</a:t>
            </a:r>
            <a:r>
              <a:rPr lang="en-US" sz="1800" dirty="0">
                <a:latin typeface="Assistant"/>
                <a:ea typeface="Assistant"/>
                <a:cs typeface="Assistant"/>
                <a:sym typeface="Assistant"/>
              </a:rPr>
              <a:t> Green500 (</a:t>
            </a:r>
            <a:r>
              <a:rPr lang="en-US" sz="2000" dirty="0"/>
              <a:t>Phase 1 GPU </a:t>
            </a:r>
            <a:r>
              <a:rPr lang="en-US" sz="1800" dirty="0"/>
              <a:t>Nov</a:t>
            </a:r>
            <a:r>
              <a:rPr lang="en-US" sz="1800" dirty="0">
                <a:latin typeface="Assistant"/>
                <a:ea typeface="Assistant"/>
                <a:cs typeface="Assistant"/>
                <a:sym typeface="Assistant"/>
              </a:rPr>
              <a:t> 2022)</a:t>
            </a:r>
            <a:endParaRPr sz="1800" dirty="0">
              <a:latin typeface="Assistant"/>
              <a:ea typeface="Assistant"/>
              <a:cs typeface="Assistant"/>
              <a:sym typeface="Assistant"/>
            </a:endParaRPr>
          </a:p>
          <a:p>
            <a:pPr marL="302895" indent="-285750">
              <a:lnSpc>
                <a:spcPct val="100000"/>
              </a:lnSpc>
              <a:buSzPct val="100000"/>
            </a:pPr>
            <a:r>
              <a:rPr lang="en-US" sz="1800" dirty="0"/>
              <a:t>#6 Green500 (</a:t>
            </a:r>
            <a:r>
              <a:rPr lang="en-US" sz="2000" dirty="0"/>
              <a:t>Phase 1 GPU </a:t>
            </a:r>
            <a:r>
              <a:rPr lang="en-US" sz="1800" dirty="0"/>
              <a:t>Nov 2021)</a:t>
            </a:r>
            <a:endParaRPr sz="1800" dirty="0"/>
          </a:p>
          <a:p>
            <a:pPr marL="302895" indent="-285750">
              <a:lnSpc>
                <a:spcPct val="100000"/>
              </a:lnSpc>
              <a:buSzPct val="100000"/>
            </a:pPr>
            <a:r>
              <a:rPr lang="en-US" sz="1800" dirty="0"/>
              <a:t>CPU partitions (AMD EPYC™ 7H12, 2x 64 cores/socket):</a:t>
            </a:r>
            <a:endParaRPr sz="1800" dirty="0"/>
          </a:p>
          <a:p>
            <a:pPr marL="685800" lvl="1" indent="-21145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1800" dirty="0"/>
              <a:t>522 thin nodes (256 GiB)</a:t>
            </a:r>
            <a:endParaRPr sz="1800" dirty="0"/>
          </a:p>
          <a:p>
            <a:pPr marL="685800" lvl="1" indent="-21145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1800" dirty="0"/>
              <a:t>72 Fat nodes (1 TiB) </a:t>
            </a:r>
            <a:endParaRPr sz="1800" dirty="0"/>
          </a:p>
          <a:p>
            <a:pPr marL="685800" lvl="1" indent="-21145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1800" dirty="0"/>
              <a:t>4 high memory (2x 8 TiB, 2x 4 TiB)</a:t>
            </a:r>
            <a:endParaRPr sz="1800" dirty="0"/>
          </a:p>
          <a:p>
            <a:pPr marL="302895" indent="-285750">
              <a:lnSpc>
                <a:spcPct val="100000"/>
              </a:lnSpc>
              <a:buSzPct val="100000"/>
            </a:pPr>
            <a:r>
              <a:rPr lang="en-US" sz="1800" dirty="0"/>
              <a:t>GPU partition (4x NVIDIA A100 GPUs):</a:t>
            </a:r>
            <a:endParaRPr sz="1800" dirty="0"/>
          </a:p>
          <a:p>
            <a:pPr marL="685800" lvl="1" indent="-21145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1800" dirty="0"/>
              <a:t>72 GPU (Intel Xeon Platinum 8360Y (2x) hosts)</a:t>
            </a:r>
            <a:endParaRPr sz="1800" dirty="0"/>
          </a:p>
          <a:p>
            <a:pPr marL="6858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22225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2000" dirty="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" name="Google Shape;148;g22f1c42f578_0_7">
            <a:extLst>
              <a:ext uri="{FF2B5EF4-FFF2-40B4-BE49-F238E27FC236}">
                <a16:creationId xmlns:a16="http://schemas.microsoft.com/office/drawing/2014/main" id="{4E9B18FC-3BF9-6BF4-2B37-671E29F480D4}"/>
              </a:ext>
            </a:extLst>
          </p:cNvPr>
          <p:cNvSpPr txBox="1"/>
          <p:nvPr/>
        </p:nvSpPr>
        <p:spPr>
          <a:xfrm>
            <a:off x="248310" y="5702734"/>
            <a:ext cx="7604506" cy="10340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(#374) CPU: LINPACK </a:t>
            </a:r>
            <a:r>
              <a:rPr lang="en-US" sz="2400" b="1" dirty="0" err="1">
                <a:ea typeface="Assistant"/>
                <a:cs typeface="Assistant"/>
                <a:sym typeface="Assistant"/>
              </a:rPr>
              <a:t>Rmax</a:t>
            </a:r>
            <a:r>
              <a:rPr lang="en-US" sz="2400" b="1" dirty="0">
                <a:ea typeface="Assistant"/>
                <a:cs typeface="Assistant"/>
                <a:sym typeface="Assistant"/>
              </a:rPr>
              <a:t>   (0.5 MW) </a:t>
            </a:r>
            <a:r>
              <a:rPr lang="en-US" sz="2400" b="1" dirty="0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2.13 </a:t>
            </a:r>
            <a:r>
              <a:rPr lang="en-US" sz="2400" b="1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PFlop</a:t>
            </a:r>
            <a:r>
              <a:rPr lang="en-US" sz="2400" b="1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/s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(#176) GPU: LINPACK </a:t>
            </a:r>
            <a:r>
              <a:rPr lang="en-US" sz="2400" b="1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Rmax</a:t>
            </a:r>
            <a:r>
              <a:rPr lang="en-US" sz="2400" b="1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 (0.13 MW</a:t>
            </a:r>
            <a:r>
              <a:rPr lang="en-US" sz="24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) 3.6 </a:t>
            </a:r>
            <a:r>
              <a:rPr lang="en-US" sz="2400" b="1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PFlop</a:t>
            </a:r>
            <a:r>
              <a:rPr lang="en-US" sz="2400" b="1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/s</a:t>
            </a:r>
            <a:endParaRPr sz="2400" b="1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f1c42f578_0_7"/>
          <p:cNvSpPr/>
          <p:nvPr/>
        </p:nvSpPr>
        <p:spPr>
          <a:xfrm>
            <a:off x="3049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</a:pPr>
            <a:endParaRPr sz="1800" b="0" i="0" u="none" strike="noStrike" cap="none">
              <a:solidFill>
                <a:srgbClr val="FFFFFF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44" name="Google Shape;144;g22f1c42f578_0_7"/>
          <p:cNvPicPr preferRelativeResize="0"/>
          <p:nvPr/>
        </p:nvPicPr>
        <p:blipFill rotWithShape="1">
          <a:blip r:embed="rId3">
            <a:alphaModFix/>
          </a:blip>
          <a:srcRect l="2507" r="2507"/>
          <a:stretch/>
        </p:blipFill>
        <p:spPr>
          <a:xfrm>
            <a:off x="2522356" y="10"/>
            <a:ext cx="9669647" cy="6857992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22f1c42f578_0_7"/>
          <p:cNvSpPr/>
          <p:nvPr/>
        </p:nvSpPr>
        <p:spPr>
          <a:xfrm>
            <a:off x="-1" y="0"/>
            <a:ext cx="7390200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6862"/>
                </a:srgbClr>
              </a:gs>
              <a:gs pos="48000">
                <a:schemeClr val="lt1"/>
              </a:gs>
              <a:gs pos="100000">
                <a:schemeClr val="lt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ssistant"/>
              <a:buNone/>
            </a:pPr>
            <a:endParaRPr sz="1800" b="0" i="0" u="none" strike="noStrike" cap="none">
              <a:solidFill>
                <a:srgbClr val="FFFFFF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48" name="Google Shape;148;g22f1c42f578_0_7"/>
          <p:cNvSpPr txBox="1"/>
          <p:nvPr/>
        </p:nvSpPr>
        <p:spPr>
          <a:xfrm>
            <a:off x="490982" y="5223945"/>
            <a:ext cx="7604506" cy="14588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Snellius</a:t>
            </a:r>
            <a:r>
              <a:rPr lang="en-US" sz="2400" b="1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(#374) CPU: LINPACK </a:t>
            </a:r>
            <a:r>
              <a:rPr lang="en-US" sz="2400" b="1" dirty="0" err="1">
                <a:ea typeface="Assistant"/>
                <a:cs typeface="Assistant"/>
                <a:sym typeface="Assistant"/>
              </a:rPr>
              <a:t>Rmax</a:t>
            </a:r>
            <a:r>
              <a:rPr lang="en-US" sz="2400" b="1" dirty="0">
                <a:ea typeface="Assistant"/>
                <a:cs typeface="Assistant"/>
                <a:sym typeface="Assistant"/>
              </a:rPr>
              <a:t>   (0.5 MW) </a:t>
            </a:r>
            <a:r>
              <a:rPr lang="en-US" sz="2400" b="1" dirty="0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2.13 </a:t>
            </a:r>
            <a:r>
              <a:rPr lang="en-US" sz="2400" b="1" dirty="0" err="1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PFlop</a:t>
            </a:r>
            <a:r>
              <a:rPr lang="en-US" sz="2400" b="1" dirty="0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/s</a:t>
            </a:r>
          </a:p>
          <a:p>
            <a:pPr>
              <a:lnSpc>
                <a:spcPct val="115000"/>
              </a:lnSpc>
            </a:pPr>
            <a:r>
              <a:rPr lang="en-US" sz="2400" b="1" dirty="0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(#176) GPU: LINPACK </a:t>
            </a:r>
            <a:r>
              <a:rPr lang="en-US" sz="2400" b="1" dirty="0" err="1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Rmax</a:t>
            </a:r>
            <a:r>
              <a:rPr lang="en-US" sz="2400" b="1" dirty="0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  (0.13 MW) </a:t>
            </a:r>
            <a:r>
              <a:rPr lang="en-NL" sz="2400" b="1" i="0" u="none" strike="noStrike" dirty="0">
                <a:effectLst/>
              </a:rPr>
              <a:t>3.60</a:t>
            </a:r>
            <a:r>
              <a:rPr lang="en-US" sz="2400" b="1" dirty="0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 </a:t>
            </a:r>
            <a:r>
              <a:rPr lang="en-US" sz="2400" b="1" dirty="0" err="1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PFlop</a:t>
            </a:r>
            <a:r>
              <a:rPr lang="en-US" sz="2400" b="1" dirty="0">
                <a:solidFill>
                  <a:schemeClr val="dk1"/>
                </a:solidFill>
                <a:ea typeface="Assistant"/>
                <a:cs typeface="Assistant"/>
                <a:sym typeface="Assistant"/>
              </a:rPr>
              <a:t>/s</a:t>
            </a:r>
            <a:endParaRPr sz="2400" b="1" dirty="0">
              <a:solidFill>
                <a:schemeClr val="dk1"/>
              </a:solidFill>
              <a:ea typeface="Assistant"/>
              <a:cs typeface="Assistant"/>
              <a:sym typeface="Assistant"/>
            </a:endParaRPr>
          </a:p>
        </p:txBody>
      </p:sp>
      <p:sp>
        <p:nvSpPr>
          <p:cNvPr id="4" name="Google Shape;183;p5">
            <a:extLst>
              <a:ext uri="{FF2B5EF4-FFF2-40B4-BE49-F238E27FC236}">
                <a16:creationId xmlns:a16="http://schemas.microsoft.com/office/drawing/2014/main" id="{E1609F22-C2E5-206A-B178-24469CD2DB79}"/>
              </a:ext>
            </a:extLst>
          </p:cNvPr>
          <p:cNvSpPr txBox="1">
            <a:spLocks/>
          </p:cNvSpPr>
          <p:nvPr/>
        </p:nvSpPr>
        <p:spPr>
          <a:xfrm>
            <a:off x="490983" y="1430164"/>
            <a:ext cx="6408231" cy="36185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AutoNum type="arabicPeriod"/>
            </a:pPr>
            <a:r>
              <a:rPr lang="en-US" b="1" dirty="0"/>
              <a:t>Frontier (21.1 MW) 1,102.0 </a:t>
            </a:r>
            <a:r>
              <a:rPr lang="en-US" b="1" dirty="0" err="1"/>
              <a:t>PFlop</a:t>
            </a:r>
            <a:r>
              <a:rPr lang="en-US" b="1" dirty="0"/>
              <a:t>/s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AutoNum type="arabicPeriod"/>
            </a:pPr>
            <a:r>
              <a:rPr lang="en-US" b="1" dirty="0" err="1"/>
              <a:t>Fugaku</a:t>
            </a:r>
            <a:r>
              <a:rPr lang="en-US" b="1" dirty="0"/>
              <a:t> (29.9 MW) 442.01 </a:t>
            </a:r>
            <a:r>
              <a:rPr lang="en-US" b="1" dirty="0" err="1"/>
              <a:t>PFlop</a:t>
            </a:r>
            <a:r>
              <a:rPr lang="en-US" b="1" dirty="0"/>
              <a:t>/s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AutoNum type="arabicPeriod"/>
            </a:pPr>
            <a:r>
              <a:rPr lang="en-US" b="1" dirty="0"/>
              <a:t>LUMI (6.0 MW) 309 </a:t>
            </a:r>
            <a:r>
              <a:rPr lang="en-US" b="1" dirty="0" err="1"/>
              <a:t>PFlop</a:t>
            </a:r>
            <a:r>
              <a:rPr lang="en-US" b="1" dirty="0"/>
              <a:t>/s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AutoNum type="arabicPeriod"/>
            </a:pPr>
            <a:r>
              <a:rPr lang="en-US" b="1" dirty="0"/>
              <a:t>Leonardo (5.6 MW) 174 </a:t>
            </a:r>
            <a:r>
              <a:rPr lang="en-US" b="1" dirty="0" err="1"/>
              <a:t>PFlop</a:t>
            </a:r>
            <a:r>
              <a:rPr lang="en-US" b="1" dirty="0"/>
              <a:t>/s</a:t>
            </a:r>
          </a:p>
          <a:p>
            <a:pPr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AutoNum type="arabicPeriod"/>
            </a:pPr>
            <a:r>
              <a:rPr lang="en-US" b="1" dirty="0"/>
              <a:t>Summit (10.1 MW) 148 </a:t>
            </a:r>
            <a:r>
              <a:rPr lang="en-US" b="1" dirty="0" err="1"/>
              <a:t>PFlop</a:t>
            </a:r>
            <a:r>
              <a:rPr lang="en-US" b="1" dirty="0"/>
              <a:t>/s</a:t>
            </a:r>
            <a:endParaRPr lang="en-US" b="1" dirty="0">
              <a:ea typeface="Assistant"/>
              <a:cs typeface="Assistant"/>
              <a:sym typeface="Assistan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EA534D0-D474-D803-D6FD-9D8084D2C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ea typeface="Assistant"/>
                <a:cs typeface="Assistant"/>
                <a:sym typeface="Assistant"/>
              </a:rPr>
              <a:t>Top 500 (Nov-2022)</a:t>
            </a:r>
            <a:r>
              <a:rPr lang="en-US" sz="4400" b="1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815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2df924151a_0_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Snellius - Total Energy Usage</a:t>
            </a:r>
            <a:endParaRPr/>
          </a:p>
        </p:txBody>
      </p:sp>
      <p:sp>
        <p:nvSpPr>
          <p:cNvPr id="155" name="Google Shape;155;g22df924151a_0_25"/>
          <p:cNvSpPr txBox="1"/>
          <p:nvPr/>
        </p:nvSpPr>
        <p:spPr>
          <a:xfrm>
            <a:off x="8191873" y="3429000"/>
            <a:ext cx="3921570" cy="2597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 err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Snellius</a:t>
            </a:r>
            <a:r>
              <a:rPr lang="en-US" sz="28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-US" sz="28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in August </a:t>
            </a:r>
            <a:r>
              <a:rPr lang="en-US" sz="28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used   ~ 600MWh of energy.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8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~2500 house holds worth</a:t>
            </a:r>
            <a:endParaRPr sz="28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56" name="Google Shape;156;g22df924151a_0_25"/>
          <p:cNvPicPr preferRelativeResize="0"/>
          <p:nvPr/>
        </p:nvPicPr>
        <p:blipFill>
          <a:blip r:embed="rId3"/>
          <a:srcRect/>
          <a:stretch/>
        </p:blipFill>
        <p:spPr>
          <a:xfrm>
            <a:off x="0" y="1409461"/>
            <a:ext cx="9230449" cy="5128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460;p20">
            <a:extLst>
              <a:ext uri="{FF2B5EF4-FFF2-40B4-BE49-F238E27FC236}">
                <a16:creationId xmlns:a16="http://schemas.microsoft.com/office/drawing/2014/main" id="{9ACCC5AF-FDFC-A5C0-D790-79EB475973E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9000" y="6286500"/>
            <a:ext cx="1143000" cy="5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4269</TotalTime>
  <Words>1259</Words>
  <Application>Microsoft Macintosh PowerPoint</Application>
  <PresentationFormat>Widescreen</PresentationFormat>
  <Paragraphs>146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-webkit-standard</vt:lpstr>
      <vt:lpstr>Arial</vt:lpstr>
      <vt:lpstr>Assistant</vt:lpstr>
      <vt:lpstr>Calibri</vt:lpstr>
      <vt:lpstr>Calibri Light</vt:lpstr>
      <vt:lpstr>Inter</vt:lpstr>
      <vt:lpstr>Nunito</vt:lpstr>
      <vt:lpstr>Roboto</vt:lpstr>
      <vt:lpstr>Office Theme</vt:lpstr>
      <vt:lpstr>Energy Aware Simulations</vt:lpstr>
      <vt:lpstr>https://ondemand.snellius.surf.nl/</vt:lpstr>
      <vt:lpstr>https://github.com/sara-nl/energy-efficient-computing   login: scur0311    Reservation: jupyterhub_course_jhssrf009_2024-04-18</vt:lpstr>
      <vt:lpstr>PowerPoint Presentation</vt:lpstr>
      <vt:lpstr>ICT/Data center energy forecast</vt:lpstr>
      <vt:lpstr>ICT/Data center energy forecast</vt:lpstr>
      <vt:lpstr>Snellius - Dutch National supercomputer</vt:lpstr>
      <vt:lpstr>Top 500 (Nov-2022) </vt:lpstr>
      <vt:lpstr>Snellius - Total Energy Usage</vt:lpstr>
      <vt:lpstr>Snellius - Energy usage per partition</vt:lpstr>
      <vt:lpstr>Performance vs Energy</vt:lpstr>
      <vt:lpstr>Performance vs Energy</vt:lpstr>
      <vt:lpstr>PowerPoint Presentation</vt:lpstr>
      <vt:lpstr>Energy Aware Runtime (EAR) Energy Aware Runtime (EAR) package provides an energy management framework for super computers.  </vt:lpstr>
      <vt:lpstr>Energy Aware Runtime (EAR) Energy Aware Runtime (EAR) package provides an energy management framework for super computers.  </vt:lpstr>
      <vt:lpstr>Palabos: Lattice-Boltzmann Solver Strong Scaling Benchmark</vt:lpstr>
      <vt:lpstr>Palabos: Lattice-Boltzmann Solver Strong Scaling Benchmark</vt:lpstr>
      <vt:lpstr>Palabos: Strong Scaling Benchmark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Czaja</dc:creator>
  <cp:lastModifiedBy>Benjamin Czaja</cp:lastModifiedBy>
  <cp:revision>115</cp:revision>
  <dcterms:created xsi:type="dcterms:W3CDTF">2023-01-23T14:07:37Z</dcterms:created>
  <dcterms:modified xsi:type="dcterms:W3CDTF">2024-04-18T07:17:43Z</dcterms:modified>
</cp:coreProperties>
</file>

<file path=docProps/thumbnail.jpeg>
</file>